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88" r:id="rId6"/>
    <p:sldId id="272" r:id="rId7"/>
    <p:sldId id="274" r:id="rId8"/>
    <p:sldId id="275" r:id="rId9"/>
    <p:sldId id="276" r:id="rId10"/>
    <p:sldId id="277" r:id="rId11"/>
    <p:sldId id="278" r:id="rId12"/>
    <p:sldId id="289" r:id="rId13"/>
    <p:sldId id="281" r:id="rId14"/>
    <p:sldId id="280" r:id="rId15"/>
    <p:sldId id="282" r:id="rId16"/>
    <p:sldId id="283" r:id="rId17"/>
    <p:sldId id="284" r:id="rId18"/>
    <p:sldId id="285" r:id="rId19"/>
    <p:sldId id="266" r:id="rId20"/>
    <p:sldId id="286" r:id="rId21"/>
    <p:sldId id="287" r:id="rId22"/>
    <p:sldId id="290" r:id="rId23"/>
    <p:sldId id="269" r:id="rId24"/>
    <p:sldId id="270" r:id="rId25"/>
    <p:sldId id="27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419AB6-E803-9AE2-11B9-555D6019AB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 Község –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Közmeghallgatás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F7FD9FF-CB64-FA7B-249D-2FF88F69BB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2026. június 1. (hétfő)</a:t>
            </a:r>
          </a:p>
        </p:txBody>
      </p:sp>
    </p:spTree>
    <p:extLst>
      <p:ext uri="{BB962C8B-B14F-4D97-AF65-F5344CB8AC3E}">
        <p14:creationId xmlns:p14="http://schemas.microsoft.com/office/powerpoint/2010/main" val="3768255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4B81BC-3E04-4258-A4E9-E23BEC21C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Kamerák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A6ABB39-43F5-43EB-AB3D-87497F275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 Község Önkormányzat Képviselő-testülete már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2013-ban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elkezdett foglalkozni a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kamerarendszer kiépítésének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gondolatával.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2014-ben pályázatot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nyújtott be, amelyet támogattak, így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2015-ben egy térfigyelő kamerarendszer került kiépítésre 7 db kamerával.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2016-ban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saját költségen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1,3 millió forintért 1 db forgós térfigyelő kamera került felszerelésre a Tavasz utca-Pesti út sarkán.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2018-ban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szintén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saját költségen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kamera került felszerelésre a Thököly és a Közlegelő utca sarkára.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2019-ben és 2022-ben további kamerák kerültek beszerzésre.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Jelenleg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db fix és 5 db mozgókamera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képezi a kamerarendszert.</a:t>
            </a:r>
          </a:p>
          <a:p>
            <a:endParaRPr lang="hu-HU" b="1" u="sng" dirty="0"/>
          </a:p>
        </p:txBody>
      </p:sp>
    </p:spTree>
    <p:extLst>
      <p:ext uri="{BB962C8B-B14F-4D97-AF65-F5344CB8AC3E}">
        <p14:creationId xmlns:p14="http://schemas.microsoft.com/office/powerpoint/2010/main" val="3935671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6265A30-4393-43D5-B1BE-1FFEAC6C7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Vadkamerák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770B0EE-13E4-4F72-9B5E-2A4EB615B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Önkormányzat sikeres pályázata alapján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db jó minőségű vadkamera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került felszerelésre, amelyek mozgó helyszíneken segítik a mezőőr munkáját.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Tervezett célja volt, hogy segítséget nyújtsanak az illegális hulladéklerakók megszüntetésében, valamint a kamerák kihelyezése bűnmegelőzési és bűnfelderítési célokat is szolgálni volt hivatott, segítve ezzel a RENDŐRSÉG munkáját.</a:t>
            </a:r>
          </a:p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Természetesen ez igaz a térfigyelő kamera rendszerre is.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05566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2972B7-B34A-C5DD-E0FB-3711689C6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Versenyképes Járások Program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1679BBA-25E3-F6A5-C707-7F37FAA2C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2393" y="0"/>
            <a:ext cx="6517927" cy="6858000"/>
          </a:xfrm>
        </p:spPr>
        <p:txBody>
          <a:bodyPr>
            <a:normAutofit fontScale="55000" lnSpcReduction="20000"/>
          </a:bodyPr>
          <a:lstStyle/>
          <a:p>
            <a:pPr lvl="0"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Gödöllői járás 15 településének önkormányzatai által, a Gödöllői Kistérség Önkormányzatainak Többcélú Társulása vezetésével megvalósítandó közbiztonsági </a:t>
            </a:r>
            <a:r>
              <a:rPr lang="hu-H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fejlesztés a térfigyelő rendszerek rendőrségi integrációját és új kamerák telepítését célozza.</a:t>
            </a:r>
          </a:p>
          <a:p>
            <a:pPr lvl="0" algn="just"/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megalapozott és indokolt, összhangban áll a Versenyképes Járások Program céljaival, valamint a Pest Megyei  Területfejlesztési Koncepcióval és Programmal</a:t>
            </a:r>
            <a:r>
              <a:rPr lang="hu-H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Gödöllői járás közbiztonsági projektje a </a:t>
            </a:r>
            <a:r>
              <a:rPr lang="hu-H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lakosság mindennapi biztonságérzetét és a közrend fenntartását szolgálja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algn="just"/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projekt keretében 15 településen valósul meg térfigyelő kamerák </a:t>
            </a:r>
            <a:r>
              <a:rPr lang="hu-H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újratelepítése</a:t>
            </a:r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vagy új eszközök telepítése, valamint a meglévő mintegy 450 db </a:t>
            </a:r>
            <a:r>
              <a:rPr lang="hu-H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kamera integrálása </a:t>
            </a:r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Gödöllői Rendőrkapitányság rendszerébe</a:t>
            </a:r>
            <a:r>
              <a:rPr lang="hu-H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közeljövőben telepítésre kerül továbbá egy </a:t>
            </a:r>
            <a:r>
              <a:rPr lang="hu-H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sebességmérő </a:t>
            </a:r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kamera.</a:t>
            </a:r>
          </a:p>
          <a:p>
            <a:pPr lvl="0" algn="just"/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Képviselő-testület </a:t>
            </a:r>
            <a:r>
              <a:rPr lang="hu-H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áprilisában </a:t>
            </a:r>
            <a:r>
              <a:rPr lang="hu-H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döntött a közbiztonsági és közlekedésbiztonsági fejlesztés támogatásáról a Versenyképes Járások Program keretében.</a:t>
            </a:r>
          </a:p>
          <a:p>
            <a:endParaRPr lang="hu-H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2112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309EC34-8D87-4752-85A2-4EB2F722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EGYÉB lépések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3B99DF0-0B9B-4638-A464-670ACA37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6109" y="230908"/>
            <a:ext cx="6375740" cy="6322341"/>
          </a:xfrm>
        </p:spPr>
        <p:txBody>
          <a:bodyPr>
            <a:normAutofit fontScale="85000" lnSpcReduction="20000"/>
          </a:bodyPr>
          <a:lstStyle/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BAGÁZS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Közhasznú Egyesülettel 2017-ben kötött szerződést az Önkormányzat. (kommunikáció erősítése, problémák közös megoldására való törekvés)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Közvilágítás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korszerűsítése program valósult meg a településen 2022 folyamán. 5 további új lámpatest kihelyezésére 2026-ban került sor az Önkormányzat kérésére.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Több utcában évek óta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forgalomlassító küszöbök (fekvőrendőrök)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kerülnek kiépítésre – pl. Vásártér utca, Zöld utca, Kisköz utca, Bocskai utca, Dózsa utca, Thököly utca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Indokolt esetben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közlekedési táblák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kerülnek kihelyezésre.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Elhanyagolt területek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bozótosok folyamatos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felszámolása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amely a bűnözés melegágya lehet.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 Község Önkormányzat Képviselő-testülete 2025. február 27-én megtartott ülésén elfogadta  Dány község közbiztonsági helyzetének megerősítése érdekében teendő intézkedések listáját, melyet előtte az Ügyrendi Bizottság is tárgyalt.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2025-ben elindult egy újabb gyalogátkelőhely tervdokumentációjának elkészíttetése, az engedélyeztetés folyamatban van.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Rendszeres részvétel a Pest Vármegyei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Kábítószerügyi Egyeztető Fórum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ülésén.</a:t>
            </a:r>
          </a:p>
          <a:p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050824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CC598F-7403-481D-8E82-883096D94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Közerület</a:t>
            </a:r>
            <a:r>
              <a:rPr lang="hu-HU" dirty="0"/>
              <a:t>- felügyelő 1.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1FD2364-10CB-4C31-A831-9F3E7DA8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 februári ülésén a Képviselő-testület kérte, hogy készüljön  anyag a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közterület-felügyelő alkalmazásának feltételeire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költségeire vonatkozóan.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 márciusi ülésén a Képviselő-testület a közterület-felügyelő alkalmazásának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feltételrendszerét, jogi és anyagi hátterét megismerte.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alkalmazását a Versenyképes Járásokban az esetlegesen kapott plusz forráshoz kötötte.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májusában megalkotásra került a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közterület-felügyelő feladatköréről szóló rendelet. </a:t>
            </a:r>
          </a:p>
          <a:p>
            <a:pPr marL="0" indent="0">
              <a:buNone/>
            </a:pP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rendelet fő céljai: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közterületi rend javítása,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bűnmegelőzés támogatása,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közlekedésbiztonság növelése,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önkormányzati vagyon védelme,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szabálytalan közterületi használatok visszaszorítása.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9104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697DA5-21D5-410B-9F9F-F79CE0422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Közterület-felügyelő 2.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F5B8850-5596-49BF-A4E5-D4DF745C8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Időközben kiderült, hogy a Versenyképes Járások Program keretében Közterület-felügyelő foglalkoztatására nem maradt szabad forrás, és a polgárőr autó pályázat – melyet a közterület- felügyelő is használt volna – elutasításra került.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Mindezek ellenére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forrás átcsoportosítással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Képviselő-testület a közterület-felügyelő alkalmazása mellett döntött. Közterület- felügyelő alkalmazása szintén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önként vállalt feladat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2025 decemberében tartott Képviselő-testületi ülésen felülvizsgálatra került a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közösségi együttélés szabályairól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szóló rendelet, amely további tényállásokkal egészült ki.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közterület-felügyelő állásra kiírt pályázat sajnos több alkalommal sikertelenül zárult.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Dányi Polgármesteri Hivatal végül 2025. október 1-jétől alkalmaz közterület-felügyelőt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közterület-felügyelő szorosan együttműködik a mezőőrrel és a polgárőrökkel.</a:t>
            </a:r>
          </a:p>
        </p:txBody>
      </p:sp>
    </p:spTree>
    <p:extLst>
      <p:ext uri="{BB962C8B-B14F-4D97-AF65-F5344CB8AC3E}">
        <p14:creationId xmlns:p14="http://schemas.microsoft.com/office/powerpoint/2010/main" val="2930004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00D351-D912-4A37-A793-7D7F589F8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Rendőri túlszolgálat vásárlása 1.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2251DE8-AA18-4CC4-A0FD-EBFFB30FD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418" y="216000"/>
            <a:ext cx="7117169" cy="6412025"/>
          </a:xfrm>
        </p:spPr>
        <p:txBody>
          <a:bodyPr lIns="72000">
            <a:normAutofit fontScale="92500" lnSpcReduction="10000"/>
          </a:bodyPr>
          <a:lstStyle/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2023. évtől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folyamatosan személyes tárgyalásokat kezdeményeztünk                a Gödöllői Rendőrkapitányság kapitányságvezetőivel.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személyes egyeztetések eredményeképpen született meg a Pest Vármegyei Rendőr-főkapitányság Gödöllői Rendőrkapitányság és Dány Község Önkormányzata között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 június 5-én a megállapodás helyi közbiztonsági feladatok ellátására.</a:t>
            </a:r>
          </a:p>
          <a:p>
            <a:pPr marL="182563" indent="-182563" algn="just">
              <a:buNone/>
            </a:pPr>
            <a:r>
              <a:rPr lang="hu-H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közbiztonság megteremtése érdekében fokozott rendőri jelenlétet kért a Képviselő-testület  az alábbi helyszíneken:</a:t>
            </a:r>
          </a:p>
          <a:p>
            <a:pPr marL="722313" lvl="0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Dány, Fő utcai piac területe,</a:t>
            </a:r>
          </a:p>
          <a:p>
            <a:pPr marL="722313" lvl="0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Dány, Fő utcai autóbuszforduló területe,</a:t>
            </a:r>
          </a:p>
          <a:p>
            <a:pPr marL="722313" lvl="0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Dány, Vásártér u. 12. szám alatti Erzsike bolt és környéke,</a:t>
            </a:r>
          </a:p>
          <a:p>
            <a:pPr marL="722313" lvl="0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Dány, Szabadság út 43. szám alatti CBA bolt és környéke, </a:t>
            </a:r>
          </a:p>
          <a:p>
            <a:pPr marL="722313" lvl="0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Dány, Szabadság út – Thököly utca sarok, a Szabadság út – Dózsa utca sarok, a Thököly utca – Akácfa utca sarok és a Dózsa utca – Akácfa utca sarok által körül határolt utcák (nevezetesen: Thököly utca, Hunyadi utca, Bethlen utca, Bocskai utca, Dózsa utca és Akácfa utca)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694060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A3C9223-F2D1-414D-BAF8-B09AAE89F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Rendőri túlszolgálat vásárlása 2.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5C4C21B-AFC6-4EEF-883F-06C2242B6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3639" y="0"/>
            <a:ext cx="6356682" cy="716119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 község közrendjének, köz- és vagyonbiztonságának javítása érdekében kötött megállapodásban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3.000.000,- Ft összegű támogatást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biztosított a Rendőrkapitányság részére a lakosságorientált közbiztonsági tevékenység elősegítésére a Képviselő-testület.</a:t>
            </a:r>
          </a:p>
          <a:p>
            <a:pPr algn="just">
              <a:lnSpc>
                <a:spcPct val="100000"/>
              </a:lnSpc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Ennek keretében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2024. év folyamán az alábbi rendőri túlszolgálat teljesítésére került sor Dány településen:</a:t>
            </a:r>
          </a:p>
          <a:p>
            <a:pPr algn="just">
              <a:lnSpc>
                <a:spcPct val="100000"/>
              </a:lnSpc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Július: 28 óra</a:t>
            </a:r>
          </a:p>
          <a:p>
            <a:pPr algn="just">
              <a:lnSpc>
                <a:spcPct val="100000"/>
              </a:lnSpc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Augusztus: 58 óra</a:t>
            </a:r>
          </a:p>
          <a:p>
            <a:pPr algn="just">
              <a:lnSpc>
                <a:spcPct val="100000"/>
              </a:lnSpc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Szeptember: 67 óra</a:t>
            </a:r>
          </a:p>
          <a:p>
            <a:pPr algn="just">
              <a:lnSpc>
                <a:spcPct val="100000"/>
              </a:lnSpc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Október: 160 óra</a:t>
            </a:r>
          </a:p>
          <a:p>
            <a:pPr algn="just">
              <a:lnSpc>
                <a:spcPct val="100000"/>
              </a:lnSpc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November: 92 óra</a:t>
            </a:r>
          </a:p>
          <a:p>
            <a:pPr algn="just">
              <a:lnSpc>
                <a:spcPct val="100000"/>
              </a:lnSpc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December: 96 óra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Jelenleg egy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újabb szerződés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megkötése van folyamatban, a Képviselő-testület a költségvetésében már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2026. február 12-én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költségvetés 1. olvasatban történő tárgyaláskor pénzt különített el erre a célra.</a:t>
            </a:r>
          </a:p>
        </p:txBody>
      </p:sp>
    </p:spTree>
    <p:extLst>
      <p:ext uri="{BB962C8B-B14F-4D97-AF65-F5344CB8AC3E}">
        <p14:creationId xmlns:p14="http://schemas.microsoft.com/office/powerpoint/2010/main" val="12510706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44DB504-8B7D-4534-8587-941CA0F7B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Közmeghallgatások</a:t>
            </a: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5E635A8-4913-4B16-BCE3-176942180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-1"/>
            <a:ext cx="6281873" cy="6728059"/>
          </a:xfrm>
        </p:spPr>
        <p:txBody>
          <a:bodyPr>
            <a:normAutofit fontScale="25000" lnSpcReduction="20000"/>
          </a:bodyPr>
          <a:lstStyle/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 Község Önkormányzatának gyakorlatában egyáltalán nem újkeletű, hogy a </a:t>
            </a:r>
            <a:r>
              <a:rPr lang="hu-H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Közmeghallgatás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napirendjére a </a:t>
            </a:r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közbiztonság témakörét tűzi.</a:t>
            </a:r>
          </a:p>
          <a:p>
            <a:pPr algn="just"/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Ezt megelőzően a 2010-es években is mindig napirenden volt a közbiztonság helyzete a </a:t>
            </a:r>
            <a:r>
              <a:rPr lang="hu-H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közmeghallgatásokon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hol önálló napirendként, hol érintőlegesen.</a:t>
            </a:r>
          </a:p>
          <a:p>
            <a:pPr algn="just"/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2013. évi </a:t>
            </a:r>
            <a:r>
              <a:rPr lang="hu-H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közmeghallgatáson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elhangzott: a kábítószer terjesztésről már a rendőrségnek volt információja.</a:t>
            </a:r>
          </a:p>
          <a:p>
            <a:pPr algn="just"/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2016-tól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kezdett megszaporodni a kábítószerrel kapcsolatos bűnözés, mind a terjesztés, mind a fogyasztás.</a:t>
            </a:r>
          </a:p>
          <a:p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2018-ban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megsokszorozódtak a kábítószer elleni intézkedések, és ettől kezdve minden </a:t>
            </a:r>
            <a:r>
              <a:rPr lang="hu-H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közmeghallgatáson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téma a drogprobléma.</a:t>
            </a:r>
          </a:p>
          <a:p>
            <a:pPr algn="just"/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Képviselő-testület </a:t>
            </a:r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2022. óta 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minden évben a </a:t>
            </a:r>
            <a:r>
              <a:rPr lang="hu-HU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Közmeghallgatás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napirendjére tűzte </a:t>
            </a:r>
            <a:r>
              <a:rPr lang="hu-HU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önálló napirendként a közbiztonság kérdését</a:t>
            </a:r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ahol a Rendőrkapitányság minden esetben képviseltette magát, a lakosság azonban sajnos kevésbé. (Volt olyan év, ahol egyetlen lakos sem volt jelen az önkormányzati intézmények dolgozóin kívül.)</a:t>
            </a:r>
          </a:p>
          <a:p>
            <a:pPr algn="just"/>
            <a:r>
              <a:rPr lang="hu-H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Itt lehetőség nyílt bárki számára, hogy a rendőrség képviselőjétől kérdezzen, és a felmerülő problémákra válaszokat kapjon.</a:t>
            </a: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3999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1652F7-D6D4-7CC1-5B48-84BE754EE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Együttműködés a rendvédelmi szervekkel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89F8977-9762-D850-0AE6-BA294BADC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50257"/>
            <a:ext cx="6281873" cy="58015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hu-H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Jogszabályban előírt kötelezettségnek megfelelően:</a:t>
            </a:r>
          </a:p>
          <a:p>
            <a:pPr algn="just"/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Éves 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jelzőrendszeri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értekezletek (Legutóbb: 2025.02.24, 2026.02.16.),</a:t>
            </a:r>
          </a:p>
          <a:p>
            <a:pPr algn="just"/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Éves rendőrségi beszámoló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ismertetésekor (tényadatok, statisztikai adatok),</a:t>
            </a:r>
          </a:p>
          <a:p>
            <a:pPr algn="just"/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Rendőri szervek </a:t>
            </a: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éves tevékenységének értékelése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pontrendszerben.</a:t>
            </a:r>
          </a:p>
          <a:p>
            <a:pPr marL="0" indent="0">
              <a:buNone/>
            </a:pPr>
            <a:r>
              <a:rPr lang="hu-H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Jogszabályi kötelezettségeken túl:</a:t>
            </a:r>
          </a:p>
          <a:p>
            <a:pPr algn="just"/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jelentkező problémák egyeztetése során folyamatos a kapcsolattartás a Gödöllői Rendőrkapitányság kinevezett vezetőjével, továbbá az Isaszegi rendőrőrs vezetőjével,</a:t>
            </a:r>
          </a:p>
          <a:p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Közmeghallgatások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alkalmával rendőri részvétel,</a:t>
            </a:r>
          </a:p>
          <a:p>
            <a:pPr algn="just"/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rendőri túlszolgálattal kapcsolatos megállapodások előkészítése, megkötése során végzett tárgyalások.</a:t>
            </a:r>
          </a:p>
          <a:p>
            <a:pPr algn="just"/>
            <a:endParaRPr lang="hu-H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818757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EAE9B5B-6C20-346C-D50D-3B7B32674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Napirendek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FCEFEAC-5CD7-E049-175E-066B1D339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.Dány Község aktuális közbiztonsági helyzete</a:t>
            </a:r>
          </a:p>
          <a:p>
            <a:pPr algn="just"/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2.Közbiztonsággal kapcsolatos jövőbeli tervek a községben</a:t>
            </a:r>
          </a:p>
          <a:p>
            <a:pPr algn="just"/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3.Egyebek</a:t>
            </a:r>
          </a:p>
        </p:txBody>
      </p:sp>
    </p:spTree>
    <p:extLst>
      <p:ext uri="{BB962C8B-B14F-4D97-AF65-F5344CB8AC3E}">
        <p14:creationId xmlns:p14="http://schemas.microsoft.com/office/powerpoint/2010/main" val="41259984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0FE51B-5ECD-475B-8E02-4FC2B3156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Technikai és infrastrukturális intézkedések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3AB0CF5-806F-49F8-BAD0-592B1FB37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előző diákat összegezve elmondható tehát, hogy az alábbi technikai és szervezeti eszközök állnak az önkormányzatok rendelkezésére a bűnmegelőzés területén:</a:t>
            </a:r>
          </a:p>
          <a:p>
            <a:pPr algn="just"/>
            <a:r>
              <a:rPr lang="de-DE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de-DE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Technikai</a:t>
            </a:r>
            <a:r>
              <a:rPr lang="de-DE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de-DE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infrastrukturális</a:t>
            </a:r>
            <a:r>
              <a:rPr lang="de-DE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intézkedések</a:t>
            </a:r>
            <a:endParaRPr lang="hu-H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Térfigyelő kamerarendszer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Az önkormányzat saját költségvetésből telepíthet és bővíthet közterületi kamerákat. A felvételeket a jogszabályok szerint a közterület-felügyelő kezelheti, de a rendőrség azonnal hozzáférhet (hamarosan). A kamerák preventív (megelőző) hatása és a felderítési arány javulása bizonyított.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Közvilágítás korszerűsítése: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sötét, beláthatatlan utcaszakaszok LED-es, modern megvilágítása drasztikusan csökkenti a jogsértések számát és növeli a lakosság szubjektív biztonságérzetét.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Beláthatóság biztosítása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Az önkormányzati tulajdonú, esetlegesen gazosabb területek, bozótosok kitisztítása, a növényzet megmetszése, hogy ne alakulhassanak ki bűnözésre alkalmas „vakfoltok”.</a:t>
            </a:r>
          </a:p>
          <a:p>
            <a:pPr algn="just"/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6855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354101-3049-45A1-833B-A23A2FD83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Szervezeti és személyi megerősítés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2734018-CA7E-4E34-8482-85EC2DD10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Szervezeti és személyi megerősítés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Közterület-felügyelet megerősítése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Hosszútávon létszáma, járőrszolgálati ideje (pl. esti/éjszakai órákra kiterjesztés) növelhető. – anyagi forrás függvénye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Mezőőri szolgálat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Polgárőrség támogatása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helyi polgárőr egyesülettel kötött együttműködési megállapodás keretében az önkormányzat támogatást nyújt (pl. üzemanyag-támogatás, gépjármű), cserébe sűrűbb és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célzottabb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járőrözést kérve a kritikus körzetekben.</a:t>
            </a:r>
          </a:p>
          <a:p>
            <a:endParaRPr lang="hu-HU" u="sng" dirty="0"/>
          </a:p>
        </p:txBody>
      </p:sp>
    </p:spTree>
    <p:extLst>
      <p:ext uri="{BB962C8B-B14F-4D97-AF65-F5344CB8AC3E}">
        <p14:creationId xmlns:p14="http://schemas.microsoft.com/office/powerpoint/2010/main" val="2431403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2BCFD96-A921-8FCB-971B-788A94E1A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Jövőbeli tervek </a:t>
            </a:r>
            <a:br>
              <a:rPr lang="hu-HU" dirty="0"/>
            </a:br>
            <a:r>
              <a:rPr lang="hu-HU" dirty="0"/>
              <a:t>2026-2027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930916-7B64-98B3-00F2-9447FDED3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Térfigyelő kamerák számának bővítése </a:t>
            </a:r>
          </a:p>
          <a:p>
            <a:pPr lvl="0"/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Rendszámfelismerő, sebességmérő kamerák telepítése</a:t>
            </a: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Forgalomlassító eszközök telepítése</a:t>
            </a: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Gyalogosátkelők fejlesztése</a:t>
            </a: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További közlekedési táblák kihelyezése</a:t>
            </a: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Rendőri túlszolgálat vásárlása</a:t>
            </a:r>
          </a:p>
          <a:p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Polgárőrség létszámának bővítése</a:t>
            </a:r>
          </a:p>
          <a:p>
            <a:endParaRPr lang="hu-HU" dirty="0"/>
          </a:p>
          <a:p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985678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EC23C3-40C7-E2D2-C590-45AB0DC39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957" y="2325511"/>
            <a:ext cx="3529654" cy="2480856"/>
          </a:xfrm>
        </p:spPr>
        <p:txBody>
          <a:bodyPr/>
          <a:lstStyle/>
          <a:p>
            <a:r>
              <a:rPr lang="hu-HU" dirty="0"/>
              <a:t>Konklúzió 1.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1A5AD70-3C60-677C-3033-C9A2A085E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69507"/>
            <a:ext cx="6281873" cy="578230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hu-H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Fontos kiemelni, hogy:</a:t>
            </a: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hu-H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 önkormányzat nem rendőri szerv,</a:t>
            </a: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hu-H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nem folytathat nyomozást,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hu-H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nem gyakorolhat általános rendészeti hatáskört.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hu-H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Mindazon eszközöket, amelyek a rendelkezésére állnak, évek óta használja, mindazon jogi lehetőségeket, amelyek rendelkezésére állnak, évek óta  gyakorolja, él vele.</a:t>
            </a:r>
            <a:endParaRPr lang="hu-HU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795634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DF387DD-7044-395B-16EB-F208718DF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Konklúzió 2.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AA9A7E3-B1E3-2322-C6BD-E685137C4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82222"/>
            <a:ext cx="6281873" cy="57357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u-H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közbiztonság közös felelősség</a:t>
            </a:r>
          </a:p>
          <a:p>
            <a:pPr marL="0" indent="0">
              <a:buNone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eredményes közbiztonság alapja: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önkormányzat,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rendőrség,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polgárőrség, közterület-felügyelet, mezőőri szolgálat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és a lakosság együttműködése.---</a:t>
            </a:r>
            <a:r>
              <a:rPr lang="hu-H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 nem egyenértékű a hangulatkeltéssel.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87410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D297F0-F0D1-6AC6-906E-7768BC615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Köszönjük megtisztelő figyelmüket!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14167D5-71FD-C582-541E-D4BA9AC1BC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55369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2458DE4-4616-6F87-8DC8-C976EB3E6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1" y="2349925"/>
            <a:ext cx="3825476" cy="2456442"/>
          </a:xfrm>
        </p:spPr>
        <p:txBody>
          <a:bodyPr>
            <a:norm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közmeghallgatás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célja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BA9C529-57BD-E00F-D7B1-35E7120A1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lakosság tájékoztatása Dány közbiztonsági helyzetéről, és az elmúlt évek, évtizedek során megtett lépésekről, intézkedésekről</a:t>
            </a:r>
          </a:p>
          <a:p>
            <a:pPr algn="just"/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rendőrség és az önkormányzat együttműködésének bemutatása</a:t>
            </a:r>
          </a:p>
          <a:p>
            <a:pPr algn="just"/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problémák és fejlesztési irányok ismertetése</a:t>
            </a:r>
          </a:p>
          <a:p>
            <a:pPr algn="just"/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Lakossági javaslatok és észrevételek meghallgatása</a:t>
            </a:r>
          </a:p>
        </p:txBody>
      </p:sp>
    </p:spTree>
    <p:extLst>
      <p:ext uri="{BB962C8B-B14F-4D97-AF65-F5344CB8AC3E}">
        <p14:creationId xmlns:p14="http://schemas.microsoft.com/office/powerpoint/2010/main" val="42014873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387158-CBCE-D48C-94BA-159320124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önkormányzat és rendőrség jogszabályban megjelenő  közbiztonsági feladatai 1.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9FE29A7-C197-251E-7362-70FBA04A8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6156" y="183444"/>
            <a:ext cx="6281873" cy="64911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hu-H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Jogszabályi háttér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Magyarország helyi önkormányzatairól szóló 2011. évi CLXXXIX. törvény 13. § (1) </a:t>
            </a:r>
          </a:p>
          <a:p>
            <a:pPr marL="0" indent="0">
              <a:buNone/>
            </a:pPr>
            <a:r>
              <a:rPr lang="hu-H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közreműködés a település közbiztonságának biztosításában;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Rendőrségről szóló 1994. évi XXXIV. törvény 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teljesség igénye nélkül az önkormányzatok vonatkozásában megjelenő feladatkörök az 1. § (2) bekezdésében foglaltak szerint</a:t>
            </a:r>
          </a:p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*  végzi a bűncselekmények megelőzését,</a:t>
            </a:r>
          </a:p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1a. *  általános nyomozó hatósági jogkört gyakorol,</a:t>
            </a:r>
          </a:p>
          <a:p>
            <a:pPr marL="0" indent="0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szabálysértési hatósági jogkört gyakorol,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ellátja a közbiztonságra veszélyes egyes eszközök és anyagok előállításával, forgalmazásával és felhasználásával kapcsolatos hatósági feladatokat,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közlekedési hatósági és rendészeti feladatokat lát el,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ellátja a közterület rendjének fenntartásával kapcsolatos rendészeti feladatokat,</a:t>
            </a:r>
          </a:p>
          <a:p>
            <a:pPr marL="0" indent="0" algn="just">
              <a:buNone/>
            </a:pPr>
            <a:r>
              <a:rPr lang="hu-H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 *  ellátja a segélyhívó számokra érkező hívások, illetve egyéb jelzések fogadásából eredő feladatokat.</a:t>
            </a:r>
          </a:p>
          <a:p>
            <a:pPr marL="0" indent="0" algn="just">
              <a:buNone/>
            </a:pPr>
            <a:endParaRPr lang="hu-H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729190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B83C9F-A58B-4E58-9A82-0FF4404B3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önkormányzat és rendőrség jogszabályban megjelenő  közbiztonsági feladatai 2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2D1F770-24CF-4787-96B1-F47420446B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§ (1) *  A rendőrség védelmet nyújt az életet, a testi épséget, a vagyonbiztonságot közvetlenül fenyegető vagy sértő cselekménnyel szemben, felvilágosítást és segítséget ad a rászorulónak. A rendőrség tiszteletben tartja és védelmezi az emberi méltóságot, óvja az ember jogait.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 *  A rendőrség a feladatának ellátása során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 *  együttműködik az állami és a helyi önkormányzati szervekkel, a civil szervezetekkel és a gazdálkodó szervezetekkel, az állampolgárokkal és azok közösségeivel;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segítséget nyújt – jogszabályban meghatározott esetben – az állami és a helyi önkormányzati szervek hivatalos eljárásának zavartalan lefolytatásához;</a:t>
            </a:r>
          </a:p>
          <a:p>
            <a:pPr marL="0" indent="0" algn="just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támogatja a helyi önkormányzatoknak és az állampolgárok közösségeinek a közbiztonság javítására irányuló önkéntes tevékenységét.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863456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96BA0B-44DB-4689-AE20-662C45DFA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múlt:</a:t>
            </a:r>
            <a:br>
              <a:rPr lang="hu-HU" dirty="0"/>
            </a:br>
            <a:r>
              <a:rPr lang="hu-HU" dirty="0"/>
              <a:t>2000-es évek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E0BD232-B22E-4F70-8497-38E771D99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964" y="221673"/>
            <a:ext cx="5800437" cy="65024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hu-HU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u-H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AKTÍV RENDŐRI JELENLÉTRE </a:t>
            </a:r>
            <a:r>
              <a:rPr lang="hu-H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vonatkozó igény és szándék már 25 évvel ezelőtt megjelent.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 Község Önkormányzata az elmúlt évek során nagyon sok anyagi erőforrást biztosított arra, hogy a település biztonságos és élhető legyen.</a:t>
            </a:r>
            <a:endParaRPr lang="hu-HU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Pesti úton lévő rendőrségi épület korábban üzlethelyiség volt, melyet az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önkormányzat 2002-ben vásárolt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 a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dányi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lakosok pénzbeli és természetbeni hozzájárulásával. A polgármesteri hivatal dolgozói és önkéntesek járták a falut házról házra, és pénzt gyűjtöttek az ingatlanra, hogy legyen a településen rendőr.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épületet az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Önkormányzat felújította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rendőrségi igényeknek megfelelően.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Autót, felszerelést, telefont, pénzbeli támogatást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sőt a Gödöllői Rendőrkapitányságnál szolgáló rendőröknek kedvezményes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építési telkeket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biztosított.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2013-ban szűnt meg a rendőrőrs/alosztály Dányban, ekkortól Isaszeg ad helyet az őrsnek.</a:t>
            </a:r>
          </a:p>
          <a:p>
            <a:pPr marL="0" indent="0" algn="just">
              <a:buNone/>
            </a:pP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76909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BAFB96D-C56D-4C18-8C61-79D65FE90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Szolgálati lakás biztosítása a rendőrség számára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CC785BC-099A-48EE-9B1B-3DCAB68B4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2000-es évek elején a Dányban szolgálatot teljesítő rendőrök szolgálati lakást kaptak a Szabadság út 77. szám alatti 4 lakásos épületben.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Fenti épület értékesítését követően a Pest Megyei Rendőr-főkapitánysággal kötött megállapodás szerint az önkormányzat egy bérlakást fenntart szolgálati lakásként. (Volt olyan időszak, amikor kérésre két rendőrnek biztosított szolgálati lakást.)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szerződést 2011. október 20-án Dány Község Önkormányzatának Képviselő-testületi határozata alapján Dány Község Polgármestere írta alá. 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 a lakás a mai napig rendelkezésre áll, amely legutóbb 2025-ben teljeskörű felújításon esett át, közel 10 millió forint értékben.</a:t>
            </a:r>
          </a:p>
        </p:txBody>
      </p:sp>
    </p:spTree>
    <p:extLst>
      <p:ext uri="{BB962C8B-B14F-4D97-AF65-F5344CB8AC3E}">
        <p14:creationId xmlns:p14="http://schemas.microsoft.com/office/powerpoint/2010/main" val="33311993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D59A84B-61F1-4F65-B33C-81ABDF8CE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Polgárőrség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F45167E-EA87-433B-8685-114676B05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2009-ben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Pest Megyei Nemzetőrség Bűnmegelőzési és Közbiztonsági Egyesületével kötött megállapodást az Önkormányzat.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2012-ben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kezdett szerveződni Dányban a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Polgárőrség,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2014-ben jegyezték be hivatalosan.</a:t>
            </a:r>
          </a:p>
          <a:p>
            <a:pPr algn="just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2023-ban szerveződött újjá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Tóth Csaba vezetésével.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Önkormányzat aktív támogatója a Polgárőrségnek, az utóbbi években évi 1.000.000,- Ft támogatást nyújtott, gépjárműveket biztosított.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Szívesen fogadja egyébként a Polgárőrség vállalkozások, cégek, egyéb szervezetek és magánszemélyek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támogatását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Tagjai közé lelkes és aktív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jelentkezőket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mai napig várnak és fogadnak.</a:t>
            </a:r>
          </a:p>
        </p:txBody>
      </p:sp>
    </p:spTree>
    <p:extLst>
      <p:ext uri="{BB962C8B-B14F-4D97-AF65-F5344CB8AC3E}">
        <p14:creationId xmlns:p14="http://schemas.microsoft.com/office/powerpoint/2010/main" val="25065445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8A158F7-98EF-4E6A-A303-7DA8CD69F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Mezőőrség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3556494-D0FF-4E52-9C15-B3B214409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>
            <a:normAutofit fontScale="92500" lnSpcReduction="10000"/>
          </a:bodyPr>
          <a:lstStyle/>
          <a:p>
            <a:pPr algn="just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mezőőrség létrehozása az önkormányzat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önként vállalt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feladatai közé tartozik.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Tevékenységéhez a szükséges eszközöket, így a gépjárművet is az önkormányzat biztosítja.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Dány településen a mezőőrség </a:t>
            </a:r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2002-ben alakult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és azóta működik.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jelenlegi mezőőr 2018. június 1-jétől látja el a feladatait, ezalatt jelentős helyismeretre tett szert.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mezőőri tevékenységbe tartozó külterület nagysága 3962 hektár, belterület 159 hektár.</a:t>
            </a:r>
          </a:p>
          <a:p>
            <a:pPr algn="just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Feladatai közé tartozik a termőföldek őrzése, termőföldön lévő termények, termékek, felszerelések, eszközök, haszonállatok, építmények vagyonvédelme, a vagyon elleni bűncselekmények megelőzése. </a:t>
            </a:r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675763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tlasz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{34F59CF4-4029-49D6-BC03-2128BCCF4412}TF84f8bd34-e664-4dff-80e6-54cad708313b93ee76f0-2b43451ae198</Template>
  <TotalTime>1165</TotalTime>
  <Words>2186</Words>
  <Application>Microsoft Office PowerPoint</Application>
  <PresentationFormat>Szélesvásznú</PresentationFormat>
  <Paragraphs>189</Paragraphs>
  <Slides>25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31" baseType="lpstr">
      <vt:lpstr>Arial</vt:lpstr>
      <vt:lpstr>Calibri Light</vt:lpstr>
      <vt:lpstr>Rockwell</vt:lpstr>
      <vt:lpstr>Times New Roman</vt:lpstr>
      <vt:lpstr>Wingdings</vt:lpstr>
      <vt:lpstr>Atlasz</vt:lpstr>
      <vt:lpstr>Dány Község – Közmeghallgatás</vt:lpstr>
      <vt:lpstr>Napirendek</vt:lpstr>
      <vt:lpstr>A közmeghallgatás célja</vt:lpstr>
      <vt:lpstr>Az önkormányzat és rendőrség jogszabályban megjelenő  közbiztonsági feladatai 1.</vt:lpstr>
      <vt:lpstr>Az önkormányzat és rendőrség jogszabályban megjelenő  közbiztonsági feladatai 2.</vt:lpstr>
      <vt:lpstr>A múlt: 2000-es évek</vt:lpstr>
      <vt:lpstr>Szolgálati lakás biztosítása a rendőrség számára</vt:lpstr>
      <vt:lpstr>Polgárőrség</vt:lpstr>
      <vt:lpstr>Mezőőrség</vt:lpstr>
      <vt:lpstr>Kamerák</vt:lpstr>
      <vt:lpstr>Vadkamerák</vt:lpstr>
      <vt:lpstr>Versenyképes Járások Program</vt:lpstr>
      <vt:lpstr>EGYÉB lépések</vt:lpstr>
      <vt:lpstr>Közerület- felügyelő 1.</vt:lpstr>
      <vt:lpstr>Közterület-felügyelő 2.</vt:lpstr>
      <vt:lpstr>Rendőri túlszolgálat vásárlása 1.</vt:lpstr>
      <vt:lpstr>Rendőri túlszolgálat vásárlása 2.</vt:lpstr>
      <vt:lpstr>Közmeghallgatások</vt:lpstr>
      <vt:lpstr>Együttműködés a rendvédelmi szervekkel</vt:lpstr>
      <vt:lpstr>Technikai és infrastrukturális intézkedések</vt:lpstr>
      <vt:lpstr>Szervezeti és személyi megerősítés</vt:lpstr>
      <vt:lpstr>Jövőbeli tervek  2026-2027</vt:lpstr>
      <vt:lpstr>Konklúzió 1.</vt:lpstr>
      <vt:lpstr>Konklúzió 2.</vt:lpstr>
      <vt:lpstr>Köszönjük megtisztelő figyelmüket!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Dány Község – Közmeghallgatás</dc:title>
  <dc:creator>Bölcsőde</dc:creator>
  <cp:lastModifiedBy>Dr. Pál Szilvia</cp:lastModifiedBy>
  <cp:revision>64</cp:revision>
  <dcterms:created xsi:type="dcterms:W3CDTF">2026-05-29T04:51:04Z</dcterms:created>
  <dcterms:modified xsi:type="dcterms:W3CDTF">2026-06-01T15:05:30Z</dcterms:modified>
</cp:coreProperties>
</file>